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28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ppscal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IV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Working with the Google App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Engine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r>
              <a:rPr lang="en-US" sz="4000" b="1" dirty="0"/>
              <a:t>Working with the Google App </a:t>
            </a:r>
            <a:r>
              <a:rPr lang="en-US" sz="4000" b="1" dirty="0" smtClean="0"/>
              <a:t>Engine</a:t>
            </a:r>
          </a:p>
          <a:p>
            <a:r>
              <a:rPr lang="en-US" dirty="0"/>
              <a:t>Google uses the following pricing scheme:</a:t>
            </a:r>
          </a:p>
          <a:p>
            <a:r>
              <a:rPr lang="en-US" dirty="0" smtClean="0"/>
              <a:t>CPU </a:t>
            </a:r>
            <a:r>
              <a:rPr lang="en-US" dirty="0"/>
              <a:t>time measured in CPU hours is $0.10 per hour.</a:t>
            </a:r>
          </a:p>
          <a:p>
            <a:r>
              <a:rPr lang="en-US" dirty="0" smtClean="0"/>
              <a:t> </a:t>
            </a:r>
            <a:r>
              <a:rPr lang="en-US" dirty="0"/>
              <a:t>Stored data measured in GB per month is $0.15 per GB/month.</a:t>
            </a:r>
          </a:p>
          <a:p>
            <a:r>
              <a:rPr lang="en-US" dirty="0" smtClean="0"/>
              <a:t> </a:t>
            </a:r>
            <a:r>
              <a:rPr lang="en-US" dirty="0"/>
              <a:t>Incoming bandwidth measured in GB is $0.10 per GB.</a:t>
            </a:r>
          </a:p>
          <a:p>
            <a:r>
              <a:rPr lang="en-US" dirty="0" smtClean="0"/>
              <a:t>Outgoing </a:t>
            </a:r>
            <a:r>
              <a:rPr lang="en-US" dirty="0"/>
              <a:t>bandwidth measured in GB is $0.12 per GB.</a:t>
            </a:r>
          </a:p>
          <a:p>
            <a:r>
              <a:rPr lang="en-US" dirty="0" smtClean="0"/>
              <a:t> </a:t>
            </a:r>
            <a:r>
              <a:rPr lang="en-US" dirty="0"/>
              <a:t>Recipients e-mailed is $0.0001 per recipient.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Working with the Google App </a:t>
            </a:r>
            <a:r>
              <a:rPr lang="en-US" sz="4000" b="1" dirty="0" smtClean="0"/>
              <a:t>Engine</a:t>
            </a:r>
          </a:p>
          <a:p>
            <a:pPr algn="just"/>
            <a:r>
              <a:rPr lang="en-US" sz="3600" dirty="0">
                <a:solidFill>
                  <a:srgbClr val="FF0000"/>
                </a:solidFill>
              </a:rPr>
              <a:t>Google App Engine (GAE</a:t>
            </a:r>
            <a:r>
              <a:rPr lang="en-US" sz="3600" dirty="0"/>
              <a:t>) is a </a:t>
            </a:r>
            <a:r>
              <a:rPr lang="en-US" sz="3600" dirty="0">
                <a:solidFill>
                  <a:srgbClr val="FF0000"/>
                </a:solidFill>
              </a:rPr>
              <a:t>Platform as a Service (</a:t>
            </a:r>
            <a:r>
              <a:rPr lang="en-US" sz="3600" dirty="0" err="1">
                <a:solidFill>
                  <a:srgbClr val="FF0000"/>
                </a:solidFill>
              </a:rPr>
              <a:t>PaaS</a:t>
            </a:r>
            <a:r>
              <a:rPr lang="en-US" sz="3600" dirty="0">
                <a:solidFill>
                  <a:srgbClr val="FF0000"/>
                </a:solidFill>
              </a:rPr>
              <a:t>) cloud-based Web hosting service </a:t>
            </a:r>
            <a:r>
              <a:rPr lang="en-US" sz="3600" dirty="0" smtClean="0"/>
              <a:t>on Google’s </a:t>
            </a:r>
            <a:r>
              <a:rPr lang="en-US" sz="3600" dirty="0"/>
              <a:t>infrastructure.</a:t>
            </a:r>
            <a:endParaRPr lang="en-US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Working with the Google App </a:t>
            </a:r>
            <a:r>
              <a:rPr lang="en-US" sz="4000" b="1" dirty="0" smtClean="0"/>
              <a:t>Engine</a:t>
            </a:r>
          </a:p>
          <a:p>
            <a:pPr algn="just"/>
            <a:r>
              <a:rPr lang="en-US" sz="3600" dirty="0"/>
              <a:t>GAE home page </a:t>
            </a:r>
            <a:r>
              <a:rPr lang="en-US" sz="3600" dirty="0" smtClean="0"/>
              <a:t>at </a:t>
            </a:r>
            <a:r>
              <a:rPr lang="en-US" sz="3600" dirty="0" smtClean="0">
                <a:hlinkClick r:id="rId2"/>
              </a:rPr>
              <a:t>http</a:t>
            </a:r>
            <a:r>
              <a:rPr lang="en-US" sz="3600" dirty="0">
                <a:hlinkClick r:id="rId2"/>
              </a:rPr>
              <a:t>://</a:t>
            </a:r>
            <a:r>
              <a:rPr lang="en-US" sz="3600" dirty="0" smtClean="0">
                <a:hlinkClick r:id="rId2"/>
              </a:rPr>
              <a:t>code.google.com/</a:t>
            </a:r>
            <a:r>
              <a:rPr lang="en-US" sz="3600" dirty="0" smtClean="0"/>
              <a:t>intl/en/appengine</a:t>
            </a:r>
            <a:r>
              <a:rPr lang="en-US" sz="3600" dirty="0"/>
              <a:t>/. This service allows </a:t>
            </a:r>
            <a:r>
              <a:rPr lang="en-US" sz="3600" dirty="0">
                <a:solidFill>
                  <a:srgbClr val="FF0000"/>
                </a:solidFill>
              </a:rPr>
              <a:t>developers to build and deploy Web </a:t>
            </a:r>
            <a:r>
              <a:rPr lang="en-US" sz="3600" dirty="0" smtClean="0">
                <a:solidFill>
                  <a:srgbClr val="FF0000"/>
                </a:solidFill>
              </a:rPr>
              <a:t>applications </a:t>
            </a:r>
            <a:r>
              <a:rPr lang="en-US" sz="3600" dirty="0" smtClean="0"/>
              <a:t>and </a:t>
            </a:r>
            <a:r>
              <a:rPr lang="en-US" sz="3600" dirty="0"/>
              <a:t>have </a:t>
            </a:r>
            <a:r>
              <a:rPr lang="en-US" sz="3600" dirty="0">
                <a:solidFill>
                  <a:srgbClr val="FF0000"/>
                </a:solidFill>
              </a:rPr>
              <a:t>Google manage all the infrastructure needs</a:t>
            </a:r>
            <a:r>
              <a:rPr lang="en-US" sz="3600" dirty="0"/>
              <a:t>, such as </a:t>
            </a:r>
            <a:r>
              <a:rPr lang="en-US" sz="3600" dirty="0">
                <a:solidFill>
                  <a:srgbClr val="FF0000"/>
                </a:solidFill>
              </a:rPr>
              <a:t>monitoring, failover, clustering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machine instance </a:t>
            </a:r>
            <a:r>
              <a:rPr lang="en-US" dirty="0" smtClean="0">
                <a:solidFill>
                  <a:srgbClr val="FF0000"/>
                </a:solidFill>
              </a:rPr>
              <a:t>management.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Working with the Google App </a:t>
            </a:r>
            <a:r>
              <a:rPr lang="en-US" sz="4000" b="1" dirty="0" smtClean="0"/>
              <a:t>Engine</a:t>
            </a:r>
          </a:p>
          <a:p>
            <a:r>
              <a:rPr lang="en-US" sz="3600" dirty="0"/>
              <a:t>For an </a:t>
            </a:r>
            <a:r>
              <a:rPr lang="en-US" sz="3600" dirty="0">
                <a:solidFill>
                  <a:srgbClr val="FF0000"/>
                </a:solidFill>
              </a:rPr>
              <a:t>application to run on GAE</a:t>
            </a:r>
            <a:r>
              <a:rPr lang="en-US" sz="3600" dirty="0"/>
              <a:t>, it must </a:t>
            </a:r>
            <a:r>
              <a:rPr lang="en-US" sz="3600" dirty="0" smtClean="0"/>
              <a:t>comply with </a:t>
            </a:r>
            <a:r>
              <a:rPr lang="en-US" sz="3600" dirty="0">
                <a:solidFill>
                  <a:srgbClr val="FF0000"/>
                </a:solidFill>
              </a:rPr>
              <a:t>Google’s platform standards</a:t>
            </a:r>
            <a:r>
              <a:rPr lang="en-US" sz="3600" dirty="0"/>
              <a:t>, which </a:t>
            </a:r>
            <a:r>
              <a:rPr lang="en-US" sz="3600" dirty="0">
                <a:solidFill>
                  <a:srgbClr val="FF0000"/>
                </a:solidFill>
              </a:rPr>
              <a:t>narrows the range of applications </a:t>
            </a:r>
            <a:r>
              <a:rPr lang="en-US" sz="3600" dirty="0"/>
              <a:t>that </a:t>
            </a:r>
            <a:r>
              <a:rPr lang="en-US" sz="3600" dirty="0">
                <a:solidFill>
                  <a:srgbClr val="FF0000"/>
                </a:solidFill>
              </a:rPr>
              <a:t>can be run </a:t>
            </a:r>
            <a:r>
              <a:rPr lang="en-US" sz="3600" dirty="0" smtClean="0">
                <a:solidFill>
                  <a:srgbClr val="FF0000"/>
                </a:solidFill>
              </a:rPr>
              <a:t>and severely </a:t>
            </a:r>
            <a:r>
              <a:rPr lang="en-US" sz="3600" dirty="0">
                <a:solidFill>
                  <a:srgbClr val="FF0000"/>
                </a:solidFill>
              </a:rPr>
              <a:t>limits those </a:t>
            </a:r>
            <a:r>
              <a:rPr lang="en-US" sz="3600" dirty="0"/>
              <a:t>applications’ </a:t>
            </a:r>
            <a:r>
              <a:rPr lang="en-US" sz="3600" dirty="0">
                <a:solidFill>
                  <a:srgbClr val="FF0000"/>
                </a:solidFill>
              </a:rPr>
              <a:t>portability.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/>
              <a:t>Working with the Google App </a:t>
            </a:r>
            <a:r>
              <a:rPr lang="en-US" sz="4000" b="1" dirty="0" smtClean="0"/>
              <a:t>Engine</a:t>
            </a:r>
          </a:p>
          <a:p>
            <a:r>
              <a:rPr lang="en-US" sz="3600" dirty="0"/>
              <a:t>GAE supports the following major features: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Dynamic </a:t>
            </a:r>
            <a:r>
              <a:rPr lang="en-US" sz="3600" dirty="0">
                <a:solidFill>
                  <a:srgbClr val="FF0000"/>
                </a:solidFill>
              </a:rPr>
              <a:t>Web services </a:t>
            </a:r>
            <a:r>
              <a:rPr lang="en-US" sz="3600" dirty="0"/>
              <a:t>based on common standards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Automatic </a:t>
            </a:r>
            <a:r>
              <a:rPr lang="en-US" sz="3600" dirty="0">
                <a:solidFill>
                  <a:srgbClr val="FF0000"/>
                </a:solidFill>
              </a:rPr>
              <a:t>scaling and load balancing</a:t>
            </a:r>
          </a:p>
          <a:p>
            <a:r>
              <a:rPr lang="en-US" sz="3600" dirty="0" smtClean="0"/>
              <a:t>Authentication </a:t>
            </a:r>
            <a:r>
              <a:rPr lang="en-US" sz="3600" dirty="0"/>
              <a:t>using </a:t>
            </a:r>
            <a:r>
              <a:rPr lang="en-US" sz="3600" dirty="0">
                <a:solidFill>
                  <a:srgbClr val="FF0000"/>
                </a:solidFill>
              </a:rPr>
              <a:t>Google’s Accounts API</a:t>
            </a:r>
          </a:p>
          <a:p>
            <a:r>
              <a:rPr lang="en-US" sz="3600" dirty="0" smtClean="0"/>
              <a:t> </a:t>
            </a:r>
            <a:r>
              <a:rPr lang="en-US" sz="3600" dirty="0">
                <a:solidFill>
                  <a:srgbClr val="FF0000"/>
                </a:solidFill>
              </a:rPr>
              <a:t>Persistent storage</a:t>
            </a:r>
            <a:r>
              <a:rPr lang="en-US" sz="3600" dirty="0"/>
              <a:t>, with </a:t>
            </a:r>
            <a:r>
              <a:rPr lang="en-US" sz="3600" dirty="0">
                <a:solidFill>
                  <a:srgbClr val="FF0000"/>
                </a:solidFill>
              </a:rPr>
              <a:t>query access sorting </a:t>
            </a:r>
            <a:r>
              <a:rPr lang="en-US" sz="3600" dirty="0"/>
              <a:t>and </a:t>
            </a:r>
            <a:r>
              <a:rPr lang="en-US" sz="3600" dirty="0">
                <a:solidFill>
                  <a:srgbClr val="FF0000"/>
                </a:solidFill>
              </a:rPr>
              <a:t>transaction management features</a:t>
            </a:r>
          </a:p>
          <a:p>
            <a:pPr marL="0" indent="0">
              <a:buNone/>
            </a:pPr>
            <a:r>
              <a:rPr lang="en-US" sz="3600" dirty="0" smtClean="0"/>
              <a:t>     </a:t>
            </a:r>
            <a:r>
              <a:rPr lang="en-US" sz="3600" dirty="0" smtClean="0">
                <a:solidFill>
                  <a:srgbClr val="FF0000"/>
                </a:solidFill>
              </a:rPr>
              <a:t>Task </a:t>
            </a:r>
            <a:r>
              <a:rPr lang="en-US" sz="3600" dirty="0">
                <a:solidFill>
                  <a:srgbClr val="FF0000"/>
                </a:solidFill>
              </a:rPr>
              <a:t>queues and task scheduling</a:t>
            </a:r>
          </a:p>
          <a:p>
            <a:r>
              <a:rPr lang="en-US" sz="3600" dirty="0" smtClean="0"/>
              <a:t>A </a:t>
            </a:r>
            <a:r>
              <a:rPr lang="en-US" sz="3600" dirty="0">
                <a:solidFill>
                  <a:srgbClr val="FF0000"/>
                </a:solidFill>
              </a:rPr>
              <a:t>client-side development environment </a:t>
            </a:r>
            <a:r>
              <a:rPr lang="en-US" sz="3600" dirty="0"/>
              <a:t>for simulating </a:t>
            </a:r>
            <a:r>
              <a:rPr lang="en-US" sz="3600" dirty="0">
                <a:solidFill>
                  <a:srgbClr val="FF0000"/>
                </a:solidFill>
              </a:rPr>
              <a:t>GAE on your local system</a:t>
            </a:r>
          </a:p>
          <a:p>
            <a:r>
              <a:rPr lang="en-US" sz="3600" dirty="0" smtClean="0"/>
              <a:t> </a:t>
            </a:r>
            <a:r>
              <a:rPr lang="en-US" sz="3600" dirty="0">
                <a:solidFill>
                  <a:srgbClr val="FF0000"/>
                </a:solidFill>
              </a:rPr>
              <a:t>One of either two runtime environments</a:t>
            </a:r>
            <a:r>
              <a:rPr lang="en-US" sz="3600" dirty="0"/>
              <a:t>: </a:t>
            </a:r>
            <a:r>
              <a:rPr lang="en-US" sz="3600" dirty="0">
                <a:solidFill>
                  <a:srgbClr val="FF0000"/>
                </a:solidFill>
              </a:rPr>
              <a:t>Java or Python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7315200" cy="561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1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Working with the Google App </a:t>
            </a:r>
            <a:r>
              <a:rPr lang="en-US" sz="4000" b="1" dirty="0" smtClean="0"/>
              <a:t>Engine</a:t>
            </a:r>
          </a:p>
          <a:p>
            <a:r>
              <a:rPr lang="en-US" dirty="0"/>
              <a:t>Google </a:t>
            </a:r>
            <a:r>
              <a:rPr lang="en-US" dirty="0">
                <a:solidFill>
                  <a:srgbClr val="FF0000"/>
                </a:solidFill>
              </a:rPr>
              <a:t>App Engine </a:t>
            </a:r>
            <a:r>
              <a:rPr lang="en-US" dirty="0"/>
              <a:t>currently supports applications written </a:t>
            </a:r>
            <a:r>
              <a:rPr lang="en-US" dirty="0" smtClean="0"/>
              <a:t>in </a:t>
            </a:r>
            <a:r>
              <a:rPr lang="en-US" dirty="0">
                <a:solidFill>
                  <a:srgbClr val="FF0000"/>
                </a:solidFill>
              </a:rPr>
              <a:t>Java and in </a:t>
            </a:r>
            <a:r>
              <a:rPr lang="en-US" dirty="0" smtClean="0">
                <a:solidFill>
                  <a:srgbClr val="FF0000"/>
                </a:solidFill>
              </a:rPr>
              <a:t>Python.</a:t>
            </a:r>
          </a:p>
          <a:p>
            <a:pPr algn="just"/>
            <a:r>
              <a:rPr lang="en-US" dirty="0"/>
              <a:t>The service is meant to be </a:t>
            </a:r>
            <a:r>
              <a:rPr lang="en-US" dirty="0" smtClean="0"/>
              <a:t>language agnostic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A number of </a:t>
            </a:r>
            <a:r>
              <a:rPr lang="en-US" dirty="0">
                <a:solidFill>
                  <a:srgbClr val="FF0000"/>
                </a:solidFill>
              </a:rPr>
              <a:t>Java Virtual Machine languages </a:t>
            </a:r>
            <a:r>
              <a:rPr lang="en-US" dirty="0"/>
              <a:t>are compliant with </a:t>
            </a:r>
            <a:r>
              <a:rPr lang="en-US" dirty="0">
                <a:solidFill>
                  <a:srgbClr val="FF0000"/>
                </a:solidFill>
              </a:rPr>
              <a:t>GAE</a:t>
            </a:r>
            <a:r>
              <a:rPr lang="en-US" dirty="0"/>
              <a:t>, as are </a:t>
            </a:r>
            <a:r>
              <a:rPr lang="en-US" dirty="0" smtClean="0">
                <a:solidFill>
                  <a:srgbClr val="FF0000"/>
                </a:solidFill>
              </a:rPr>
              <a:t>several Python </a:t>
            </a:r>
            <a:r>
              <a:rPr lang="en-US" dirty="0">
                <a:solidFill>
                  <a:srgbClr val="FF0000"/>
                </a:solidFill>
              </a:rPr>
              <a:t>Web frameworks </a:t>
            </a:r>
            <a:r>
              <a:rPr lang="en-US" dirty="0"/>
              <a:t>that </a:t>
            </a:r>
            <a:r>
              <a:rPr lang="en-US" dirty="0">
                <a:solidFill>
                  <a:srgbClr val="FF0000"/>
                </a:solidFill>
              </a:rPr>
              <a:t>support the Web Server Gateway Interface (WSGI) and </a:t>
            </a:r>
            <a:r>
              <a:rPr lang="en-US" dirty="0" smtClean="0">
                <a:solidFill>
                  <a:srgbClr val="FF0000"/>
                </a:solidFill>
              </a:rPr>
              <a:t>CGI.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78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Working with the Google App </a:t>
            </a:r>
            <a:r>
              <a:rPr lang="en-US" sz="4000" b="1" dirty="0" smtClean="0"/>
              <a:t>Engine</a:t>
            </a:r>
          </a:p>
          <a:p>
            <a:r>
              <a:rPr lang="en-US" dirty="0" smtClean="0"/>
              <a:t>Google has </a:t>
            </a:r>
            <a:r>
              <a:rPr lang="en-US" dirty="0"/>
              <a:t>its own </a:t>
            </a:r>
            <a:r>
              <a:rPr lang="en-US" dirty="0" smtClean="0">
                <a:solidFill>
                  <a:srgbClr val="FF0000"/>
                </a:solidFill>
              </a:rPr>
              <a:t>Web app </a:t>
            </a:r>
            <a:r>
              <a:rPr lang="en-US" dirty="0">
                <a:solidFill>
                  <a:srgbClr val="FF0000"/>
                </a:solidFill>
              </a:rPr>
              <a:t>framework </a:t>
            </a:r>
            <a:r>
              <a:rPr lang="en-US" dirty="0"/>
              <a:t>designed for use with </a:t>
            </a:r>
            <a:r>
              <a:rPr lang="en-US" dirty="0">
                <a:solidFill>
                  <a:srgbClr val="FF0000"/>
                </a:solidFill>
              </a:rPr>
              <a:t>GAE</a:t>
            </a:r>
            <a:r>
              <a:rPr lang="en-US" dirty="0"/>
              <a:t>. The </a:t>
            </a:r>
            <a:r>
              <a:rPr lang="en-US" dirty="0" err="1"/>
              <a:t>AppScale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appscale</a:t>
            </a:r>
            <a:r>
              <a:rPr lang="en-US" dirty="0" smtClean="0">
                <a:solidFill>
                  <a:srgbClr val="FF0000"/>
                </a:solidFill>
              </a:rPr>
              <a:t>. cs.ucsb.edu</a:t>
            </a:r>
            <a:r>
              <a:rPr lang="en-US" dirty="0">
                <a:solidFill>
                  <a:srgbClr val="FF0000"/>
                </a:solidFill>
              </a:rPr>
              <a:t>/) </a:t>
            </a:r>
            <a:r>
              <a:rPr lang="en-US" dirty="0" smtClean="0">
                <a:solidFill>
                  <a:srgbClr val="FF0000"/>
                </a:solidFill>
              </a:rPr>
              <a:t>open-source framework</a:t>
            </a:r>
            <a:r>
              <a:rPr lang="en-US" dirty="0" smtClean="0"/>
              <a:t> </a:t>
            </a:r>
            <a:r>
              <a:rPr lang="en-US" dirty="0"/>
              <a:t>also may be used for running applications on GAE.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Working with the Google App </a:t>
            </a:r>
            <a:r>
              <a:rPr lang="en-US" sz="4000" b="1" dirty="0" smtClean="0"/>
              <a:t>Engine</a:t>
            </a:r>
          </a:p>
          <a:p>
            <a:r>
              <a:rPr lang="en-US" dirty="0"/>
              <a:t>To encourage </a:t>
            </a:r>
            <a:r>
              <a:rPr lang="en-US" dirty="0">
                <a:solidFill>
                  <a:srgbClr val="FF0000"/>
                </a:solidFill>
              </a:rPr>
              <a:t>developers to write applications </a:t>
            </a:r>
            <a:r>
              <a:rPr lang="en-US" dirty="0"/>
              <a:t>using </a:t>
            </a:r>
            <a:r>
              <a:rPr lang="en-US" dirty="0">
                <a:solidFill>
                  <a:srgbClr val="FF0000"/>
                </a:solidFill>
              </a:rPr>
              <a:t>GAE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Google allows for free </a:t>
            </a:r>
            <a:r>
              <a:rPr lang="en-US" dirty="0" smtClean="0">
                <a:solidFill>
                  <a:srgbClr val="FF0000"/>
                </a:solidFill>
              </a:rPr>
              <a:t>application development </a:t>
            </a:r>
            <a:r>
              <a:rPr lang="en-US" dirty="0">
                <a:solidFill>
                  <a:srgbClr val="FF0000"/>
                </a:solidFill>
              </a:rPr>
              <a:t>and deployment </a:t>
            </a:r>
            <a:r>
              <a:rPr lang="en-US" dirty="0"/>
              <a:t>up to a certain level of resource consumption.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417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90</cp:revision>
  <dcterms:created xsi:type="dcterms:W3CDTF">2006-08-16T00:00:00Z</dcterms:created>
  <dcterms:modified xsi:type="dcterms:W3CDTF">2022-10-07T03:59:34Z</dcterms:modified>
</cp:coreProperties>
</file>